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Average"/>
      <p:regular r:id="rId21"/>
    </p:embeddedFont>
    <p:embeddedFont>
      <p:font typeface="Oswald"/>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Oswald-regular.fntdata"/><Relationship Id="rId10" Type="http://schemas.openxmlformats.org/officeDocument/2006/relationships/slide" Target="slides/slide5.xml"/><Relationship Id="rId21" Type="http://schemas.openxmlformats.org/officeDocument/2006/relationships/font" Target="fonts/Average-regular.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Oswa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8c049a71f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c049a71f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8c049a71f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c049a71f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c049a71f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c049a71f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8c049a71f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c049a71f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8c049a71f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c049a71f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8c049a71f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c049a71f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8c049a71f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8c049a71f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8c049a71f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c049a71f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8c049a71f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c049a71f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8c049a71f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c049a71f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8c049a71f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c049a71f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8c049a71f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c049a71f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8c049a71f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c049a71f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8c049a71f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c049a71f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gif"/><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Reconstruction of 3D Neurovascular Models</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Jingyi Zuo, Xuan Peng, Junting Luo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on Complex Model</a:t>
            </a:r>
            <a:endParaRPr/>
          </a:p>
        </p:txBody>
      </p:sp>
      <p:pic>
        <p:nvPicPr>
          <p:cNvPr id="127" name="Google Shape;127;p22"/>
          <p:cNvPicPr preferRelativeResize="0"/>
          <p:nvPr/>
        </p:nvPicPr>
        <p:blipFill>
          <a:blip r:embed="rId3">
            <a:alphaModFix/>
          </a:blip>
          <a:stretch>
            <a:fillRect/>
          </a:stretch>
        </p:blipFill>
        <p:spPr>
          <a:xfrm>
            <a:off x="4572000" y="1588700"/>
            <a:ext cx="4089274" cy="2348300"/>
          </a:xfrm>
          <a:prstGeom prst="rect">
            <a:avLst/>
          </a:prstGeom>
          <a:noFill/>
          <a:ln>
            <a:noFill/>
          </a:ln>
        </p:spPr>
      </p:pic>
      <p:pic>
        <p:nvPicPr>
          <p:cNvPr id="128" name="Google Shape;128;p22"/>
          <p:cNvPicPr preferRelativeResize="0"/>
          <p:nvPr/>
        </p:nvPicPr>
        <p:blipFill>
          <a:blip r:embed="rId4">
            <a:alphaModFix/>
          </a:blip>
          <a:stretch>
            <a:fillRect/>
          </a:stretch>
        </p:blipFill>
        <p:spPr>
          <a:xfrm>
            <a:off x="311700" y="1588688"/>
            <a:ext cx="4089275" cy="2521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on Complex Model</a:t>
            </a:r>
            <a:endParaRPr/>
          </a:p>
        </p:txBody>
      </p:sp>
      <p:sp>
        <p:nvSpPr>
          <p:cNvPr id="134" name="Google Shape;134;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Reconstructed model</a:t>
            </a:r>
            <a:endParaRPr sz="2000"/>
          </a:p>
        </p:txBody>
      </p:sp>
      <p:pic>
        <p:nvPicPr>
          <p:cNvPr id="135" name="Google Shape;135;p23"/>
          <p:cNvPicPr preferRelativeResize="0"/>
          <p:nvPr/>
        </p:nvPicPr>
        <p:blipFill rotWithShape="1">
          <a:blip r:embed="rId3">
            <a:alphaModFix/>
          </a:blip>
          <a:srcRect b="0" l="192" r="3801" t="0"/>
          <a:stretch/>
        </p:blipFill>
        <p:spPr>
          <a:xfrm>
            <a:off x="4053237" y="1000962"/>
            <a:ext cx="4179100" cy="3141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141" name="Google Shape;141;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Problems of this method</a:t>
            </a:r>
            <a:endParaRPr sz="2000"/>
          </a:p>
          <a:p>
            <a:pPr indent="-336550" lvl="1" marL="914400" rtl="0" algn="l">
              <a:spcBef>
                <a:spcPts val="0"/>
              </a:spcBef>
              <a:spcAft>
                <a:spcPts val="0"/>
              </a:spcAft>
              <a:buSzPts val="1700"/>
              <a:buChar char="-"/>
            </a:pPr>
            <a:r>
              <a:rPr lang="en" sz="1700"/>
              <a:t>Only two input images</a:t>
            </a:r>
            <a:endParaRPr sz="1700"/>
          </a:p>
          <a:p>
            <a:pPr indent="-336550" lvl="1" marL="914400" rtl="0" algn="l">
              <a:spcBef>
                <a:spcPts val="0"/>
              </a:spcBef>
              <a:spcAft>
                <a:spcPts val="0"/>
              </a:spcAft>
              <a:buSzPts val="1700"/>
              <a:buChar char="-"/>
            </a:pPr>
            <a:r>
              <a:rPr lang="en" sz="1700"/>
              <a:t>Cannot eliminate many noises, not enough input to verify</a:t>
            </a:r>
            <a:endParaRPr sz="1700"/>
          </a:p>
          <a:p>
            <a:pPr indent="-336550" lvl="1" marL="914400" rtl="0" algn="l">
              <a:spcBef>
                <a:spcPts val="0"/>
              </a:spcBef>
              <a:spcAft>
                <a:spcPts val="0"/>
              </a:spcAft>
              <a:buSzPts val="1700"/>
              <a:buChar char="-"/>
            </a:pPr>
            <a:r>
              <a:rPr lang="en" sz="1700"/>
              <a:t>Manually calibrate input images’ parameters instead of using DICOM files</a:t>
            </a:r>
            <a:endParaRPr sz="1700"/>
          </a:p>
          <a:p>
            <a:pPr indent="-336550" lvl="1" marL="914400" rtl="0" algn="l">
              <a:spcBef>
                <a:spcPts val="0"/>
              </a:spcBef>
              <a:spcAft>
                <a:spcPts val="0"/>
              </a:spcAft>
              <a:buSzPts val="1700"/>
              <a:buChar char="-"/>
            </a:pPr>
            <a:r>
              <a:rPr lang="en" sz="1700"/>
              <a:t>Inevitable errors from semi-automatic calibration</a:t>
            </a:r>
            <a:endParaRPr sz="1700"/>
          </a:p>
          <a:p>
            <a:pPr indent="-355600" lvl="0" marL="457200" rtl="0" algn="l">
              <a:spcBef>
                <a:spcPts val="0"/>
              </a:spcBef>
              <a:spcAft>
                <a:spcPts val="0"/>
              </a:spcAft>
              <a:buSzPts val="2000"/>
              <a:buChar char="-"/>
            </a:pPr>
            <a:r>
              <a:rPr lang="en" sz="2000"/>
              <a:t>Future Work</a:t>
            </a:r>
            <a:endParaRPr sz="2000"/>
          </a:p>
          <a:p>
            <a:pPr indent="-336550" lvl="1" marL="914400" rtl="0" algn="l">
              <a:spcBef>
                <a:spcPts val="0"/>
              </a:spcBef>
              <a:spcAft>
                <a:spcPts val="0"/>
              </a:spcAft>
              <a:buSzPts val="1700"/>
              <a:buChar char="-"/>
            </a:pPr>
            <a:r>
              <a:rPr lang="en" sz="1700"/>
              <a:t>Can apply post-processing techniques to enhance results/remove noises</a:t>
            </a:r>
            <a:endParaRPr sz="1700"/>
          </a:p>
          <a:p>
            <a:pPr indent="-336550" lvl="1" marL="914400" rtl="0" algn="l">
              <a:spcBef>
                <a:spcPts val="0"/>
              </a:spcBef>
              <a:spcAft>
                <a:spcPts val="0"/>
              </a:spcAft>
              <a:buSzPts val="1700"/>
              <a:buChar char="-"/>
            </a:pPr>
            <a:r>
              <a:rPr lang="en" sz="1700"/>
              <a:t>Optimization algorithms such as  Levenberg-Marquardt Algorithm</a:t>
            </a:r>
            <a:endParaRPr sz="1700"/>
          </a:p>
          <a:p>
            <a:pPr indent="-336550" lvl="1" marL="914400" rtl="0" algn="l">
              <a:spcBef>
                <a:spcPts val="0"/>
              </a:spcBef>
              <a:spcAft>
                <a:spcPts val="0"/>
              </a:spcAft>
              <a:buSzPts val="1700"/>
              <a:buChar char="-"/>
            </a:pPr>
            <a:r>
              <a:rPr lang="en" sz="1700"/>
              <a:t>Frangi filter</a:t>
            </a:r>
            <a:endParaRPr sz="1700"/>
          </a:p>
          <a:p>
            <a:pPr indent="0" lvl="0" marL="45720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47" name="Google Shape;14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Reconstructs 3D model from two view planes</a:t>
            </a:r>
            <a:endParaRPr sz="2000"/>
          </a:p>
          <a:p>
            <a:pPr indent="-355600" lvl="0" marL="457200" rtl="0" algn="l">
              <a:spcBef>
                <a:spcPts val="0"/>
              </a:spcBef>
              <a:spcAft>
                <a:spcPts val="0"/>
              </a:spcAft>
              <a:buSzPts val="2000"/>
              <a:buChar char="-"/>
            </a:pPr>
            <a:r>
              <a:rPr lang="en" sz="2000"/>
              <a:t>Utilizes stereo image reconstruction techniques(Biplane model + Epipolar constraint)</a:t>
            </a:r>
            <a:endParaRPr sz="2000"/>
          </a:p>
          <a:p>
            <a:pPr indent="-355600" lvl="0" marL="457200" rtl="0" algn="l">
              <a:spcBef>
                <a:spcPts val="0"/>
              </a:spcBef>
              <a:spcAft>
                <a:spcPts val="0"/>
              </a:spcAft>
              <a:buSzPts val="2000"/>
              <a:buChar char="-"/>
            </a:pPr>
            <a:r>
              <a:rPr lang="en" sz="2000"/>
              <a:t>Results can still be improved by post-processing techniques</a:t>
            </a:r>
            <a:endParaRPr sz="2000"/>
          </a:p>
          <a:p>
            <a:pPr indent="-355600" lvl="0" marL="457200" rtl="0" algn="l">
              <a:spcBef>
                <a:spcPts val="0"/>
              </a:spcBef>
              <a:spcAft>
                <a:spcPts val="0"/>
              </a:spcAft>
              <a:buSzPts val="2000"/>
              <a:buChar char="-"/>
            </a:pPr>
            <a:r>
              <a:rPr lang="en" sz="2000"/>
              <a:t>Promising performance </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53" name="Google Shape;153;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t>[1] Y. Furukawa and C. Hernandez. ´ Multi-View Stereo: A Tutorial. 2015. [2] H. Greenspan, M. Laifenfeld, S. Einav, and O. Barnea. Evaluation of center-line extraction algorithms in quantitative coronary angiography. IEEE Transactions on Medical Imaging, 20(9):928–941, 2001. [3] I. K. Hong, S. T. Chung, H. K. Kim, Y. B. Kim, Y. D. Son, and Z. H. Cho. Ultra fast symmetry and simd-based projection-backprojection (ssp) algorithm for 3-d pet image reconstruction. IEEE Transactions on Medical Imaging, 26(6):789–803, 2007. [4] H. Kim, Seung-jun Yang, and Kwanghoon Sohn. 3d reconstruction of stereo images for interaction between real and virtual worlds. In The Second IEEE and ACM International Symposium on Mixed and Augmented Reality, 2003. Proceedings., pages 169–176, 2003. [5] Yan Ke and R. Sukthankar. Pca-sift: a more distinctive representation for local image descriptors. In Proceedings of the 2004 IEEE Computer Society Conference on Computer Vision and Pattern Recognition, 2004. CVPR 2004., volume 2, pages II–II, 2004. [6] J. Yang, Y. Wang, Y. Liu, S. Tang, and W. Chen. Novel approach for 3- d reconstruction of coronary arteries from two uncalibrated angiographic images. IEEE Transactions on Image Processing, 18(7):1563–1572, 2009. [7] Z. Zhang. Determining the epipolar geometry and its uncertainty: A review. International journal of computer vision, 27(2):161–195, 1998. [8] Z. Zhang. A flexible new technique for camera calibration. IEEE Transactions on Pattern Analysis and Machine Intelligence, 22(11):1330– 1334, 2000.</a:t>
            </a: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7"/>
          <p:cNvSpPr txBox="1"/>
          <p:nvPr>
            <p:ph idx="1" type="body"/>
          </p:nvPr>
        </p:nvSpPr>
        <p:spPr>
          <a:xfrm>
            <a:off x="311700" y="1476600"/>
            <a:ext cx="8520600" cy="3092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200">
                <a:solidFill>
                  <a:schemeClr val="dk1"/>
                </a:solidFill>
                <a:latin typeface="Oswald"/>
                <a:ea typeface="Oswald"/>
                <a:cs typeface="Oswald"/>
                <a:sym typeface="Oswald"/>
              </a:rPr>
              <a:t>Thank you！</a:t>
            </a:r>
            <a:endParaRPr sz="7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6" name="Google Shape;66;p14"/>
          <p:cNvSpPr txBox="1"/>
          <p:nvPr>
            <p:ph idx="1" type="body"/>
          </p:nvPr>
        </p:nvSpPr>
        <p:spPr>
          <a:xfrm>
            <a:off x="311700" y="1152475"/>
            <a:ext cx="48765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P</a:t>
            </a:r>
            <a:r>
              <a:rPr lang="en" sz="2000"/>
              <a:t>eople always try to get a clearer view of the internal structure of the human body</a:t>
            </a:r>
            <a:endParaRPr sz="2000"/>
          </a:p>
          <a:p>
            <a:pPr indent="-355600" lvl="0" marL="457200" rtl="0" algn="l">
              <a:spcBef>
                <a:spcPts val="0"/>
              </a:spcBef>
              <a:spcAft>
                <a:spcPts val="0"/>
              </a:spcAft>
              <a:buSzPts val="2000"/>
              <a:buChar char="-"/>
            </a:pPr>
            <a:r>
              <a:rPr lang="en" sz="2000"/>
              <a:t>Brain vessels are more complex and difficult to reconstruct</a:t>
            </a:r>
            <a:endParaRPr sz="2000"/>
          </a:p>
          <a:p>
            <a:pPr indent="-342900" lvl="0" marL="457200" rtl="0" algn="l">
              <a:spcBef>
                <a:spcPts val="0"/>
              </a:spcBef>
              <a:spcAft>
                <a:spcPts val="0"/>
              </a:spcAft>
              <a:buSzPts val="1800"/>
              <a:buChar char="-"/>
            </a:pPr>
            <a:r>
              <a:rPr lang="en"/>
              <a:t>During surgery, X-Ray angiography is most efficient, but only 2D images</a:t>
            </a:r>
            <a:endParaRPr/>
          </a:p>
          <a:p>
            <a:pPr indent="-342900" lvl="0" marL="457200" rtl="0" algn="l">
              <a:spcBef>
                <a:spcPts val="0"/>
              </a:spcBef>
              <a:spcAft>
                <a:spcPts val="0"/>
              </a:spcAft>
              <a:buSzPts val="1800"/>
              <a:buChar char="-"/>
            </a:pPr>
            <a:r>
              <a:rPr lang="en"/>
              <a:t>How can we reconstruct 3D model of brain vessels with only 2D projections as input?</a:t>
            </a:r>
            <a:endParaRPr/>
          </a:p>
          <a:p>
            <a:pPr indent="0" lvl="0" marL="457200" rtl="0" algn="l">
              <a:spcBef>
                <a:spcPts val="1600"/>
              </a:spcBef>
              <a:spcAft>
                <a:spcPts val="1600"/>
              </a:spcAft>
              <a:buNone/>
            </a:pPr>
            <a:r>
              <a:t/>
            </a:r>
            <a:endParaRPr/>
          </a:p>
        </p:txBody>
      </p:sp>
      <p:pic>
        <p:nvPicPr>
          <p:cNvPr id="67" name="Google Shape;67;p14"/>
          <p:cNvPicPr preferRelativeResize="0"/>
          <p:nvPr/>
        </p:nvPicPr>
        <p:blipFill>
          <a:blip r:embed="rId3">
            <a:alphaModFix/>
          </a:blip>
          <a:stretch>
            <a:fillRect/>
          </a:stretch>
        </p:blipFill>
        <p:spPr>
          <a:xfrm>
            <a:off x="5280050" y="1239650"/>
            <a:ext cx="3552250" cy="2664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a:t>
            </a:r>
            <a:endParaRPr/>
          </a:p>
        </p:txBody>
      </p:sp>
      <p:sp>
        <p:nvSpPr>
          <p:cNvPr id="73" name="Google Shape;73;p15"/>
          <p:cNvSpPr txBox="1"/>
          <p:nvPr>
            <p:ph idx="1" type="body"/>
          </p:nvPr>
        </p:nvSpPr>
        <p:spPr>
          <a:xfrm>
            <a:off x="311700" y="1152475"/>
            <a:ext cx="8373000" cy="1547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Reconstruct 3D neurovascular model from only two input projections</a:t>
            </a:r>
            <a:endParaRPr sz="2000"/>
          </a:p>
          <a:p>
            <a:pPr indent="-355600" lvl="0" marL="457200" rtl="0" algn="l">
              <a:spcBef>
                <a:spcPts val="0"/>
              </a:spcBef>
              <a:spcAft>
                <a:spcPts val="0"/>
              </a:spcAft>
              <a:buSzPts val="2000"/>
              <a:buChar char="-"/>
            </a:pPr>
            <a:r>
              <a:rPr lang="en" sz="2000"/>
              <a:t>Input: two 2D projections of the model captured from different angles</a:t>
            </a:r>
            <a:endParaRPr sz="2000"/>
          </a:p>
          <a:p>
            <a:pPr indent="-355600" lvl="0" marL="457200" rtl="0" algn="l">
              <a:spcBef>
                <a:spcPts val="0"/>
              </a:spcBef>
              <a:spcAft>
                <a:spcPts val="0"/>
              </a:spcAft>
              <a:buSzPts val="2000"/>
              <a:buChar char="-"/>
            </a:pPr>
            <a:r>
              <a:rPr lang="en" sz="2000"/>
              <a:t>Output: 3D reconstructed model </a:t>
            </a:r>
            <a:endParaRPr sz="2000"/>
          </a:p>
        </p:txBody>
      </p:sp>
      <p:pic>
        <p:nvPicPr>
          <p:cNvPr id="74" name="Google Shape;74;p15"/>
          <p:cNvPicPr preferRelativeResize="0"/>
          <p:nvPr/>
        </p:nvPicPr>
        <p:blipFill>
          <a:blip r:embed="rId3">
            <a:alphaModFix/>
          </a:blip>
          <a:stretch>
            <a:fillRect/>
          </a:stretch>
        </p:blipFill>
        <p:spPr>
          <a:xfrm>
            <a:off x="2240500" y="2754625"/>
            <a:ext cx="4515399" cy="1919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Plane Model</a:t>
            </a:r>
            <a:endParaRPr/>
          </a:p>
        </p:txBody>
      </p:sp>
      <p:sp>
        <p:nvSpPr>
          <p:cNvPr id="80" name="Google Shape;80;p16"/>
          <p:cNvSpPr txBox="1"/>
          <p:nvPr>
            <p:ph idx="1" type="body"/>
          </p:nvPr>
        </p:nvSpPr>
        <p:spPr>
          <a:xfrm>
            <a:off x="311700" y="1152475"/>
            <a:ext cx="49101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High-energy electromagnetic radiation penetrate patient's body and an x-ray image is obtained in different shades of black and white due to the density and absorption differences</a:t>
            </a:r>
            <a:endParaRPr sz="2000"/>
          </a:p>
          <a:p>
            <a:pPr indent="-355600" lvl="0" marL="457200" rtl="0" algn="l">
              <a:spcBef>
                <a:spcPts val="0"/>
              </a:spcBef>
              <a:spcAft>
                <a:spcPts val="0"/>
              </a:spcAft>
              <a:buSzPts val="2000"/>
              <a:buChar char="-"/>
            </a:pPr>
            <a:r>
              <a:rPr lang="en" sz="2000"/>
              <a:t>In this model, a point in world space is projected to a two-dimension point on the image plane.</a:t>
            </a:r>
            <a:endParaRPr sz="2000"/>
          </a:p>
        </p:txBody>
      </p:sp>
      <p:pic>
        <p:nvPicPr>
          <p:cNvPr id="81" name="Google Shape;81;p16"/>
          <p:cNvPicPr preferRelativeResize="0"/>
          <p:nvPr/>
        </p:nvPicPr>
        <p:blipFill>
          <a:blip r:embed="rId3">
            <a:alphaModFix/>
          </a:blip>
          <a:stretch>
            <a:fillRect/>
          </a:stretch>
        </p:blipFill>
        <p:spPr>
          <a:xfrm>
            <a:off x="5405424" y="826100"/>
            <a:ext cx="3426876" cy="37875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Plane Model</a:t>
            </a:r>
            <a:endParaRPr/>
          </a:p>
        </p:txBody>
      </p:sp>
      <p:sp>
        <p:nvSpPr>
          <p:cNvPr id="87" name="Google Shape;87;p17"/>
          <p:cNvSpPr txBox="1"/>
          <p:nvPr>
            <p:ph idx="1" type="body"/>
          </p:nvPr>
        </p:nvSpPr>
        <p:spPr>
          <a:xfrm>
            <a:off x="311700" y="2718950"/>
            <a:ext cx="5649900" cy="184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SID: Source to image intensifier distance</a:t>
            </a:r>
            <a:endParaRPr/>
          </a:p>
          <a:p>
            <a:pPr indent="-342900" lvl="0" marL="457200" rtl="0" algn="l">
              <a:spcBef>
                <a:spcPts val="0"/>
              </a:spcBef>
              <a:spcAft>
                <a:spcPts val="0"/>
              </a:spcAft>
              <a:buSzPts val="1800"/>
              <a:buChar char="-"/>
            </a:pPr>
            <a:r>
              <a:rPr lang="en"/>
              <a:t>(uc, vc): Projected coordinate</a:t>
            </a:r>
            <a:endParaRPr/>
          </a:p>
          <a:p>
            <a:pPr indent="-342900" lvl="0" marL="457200" rtl="0" algn="l">
              <a:spcBef>
                <a:spcPts val="0"/>
              </a:spcBef>
              <a:spcAft>
                <a:spcPts val="0"/>
              </a:spcAft>
              <a:buSzPts val="1800"/>
              <a:buChar char="-"/>
            </a:pPr>
            <a:r>
              <a:rPr lang="en"/>
              <a:t>α</a:t>
            </a:r>
            <a:r>
              <a:rPr lang="en"/>
              <a:t>u, αv: Image width and height pixels</a:t>
            </a:r>
            <a:endParaRPr/>
          </a:p>
          <a:p>
            <a:pPr indent="-342900" lvl="0" marL="457200" rtl="0" algn="l">
              <a:spcBef>
                <a:spcPts val="0"/>
              </a:spcBef>
              <a:spcAft>
                <a:spcPts val="0"/>
              </a:spcAft>
              <a:buSzPts val="1800"/>
              <a:buChar char="-"/>
            </a:pPr>
            <a:r>
              <a:rPr lang="en"/>
              <a:t>s</a:t>
            </a:r>
            <a:r>
              <a:rPr lang="en"/>
              <a:t>: skew parameter</a:t>
            </a:r>
            <a:endParaRPr/>
          </a:p>
        </p:txBody>
      </p:sp>
      <p:pic>
        <p:nvPicPr>
          <p:cNvPr id="88" name="Google Shape;88;p17"/>
          <p:cNvPicPr preferRelativeResize="0"/>
          <p:nvPr/>
        </p:nvPicPr>
        <p:blipFill>
          <a:blip r:embed="rId3">
            <a:alphaModFix/>
          </a:blip>
          <a:stretch>
            <a:fillRect/>
          </a:stretch>
        </p:blipFill>
        <p:spPr>
          <a:xfrm>
            <a:off x="401350" y="1164925"/>
            <a:ext cx="5436925" cy="1406825"/>
          </a:xfrm>
          <a:prstGeom prst="rect">
            <a:avLst/>
          </a:prstGeom>
          <a:noFill/>
          <a:ln>
            <a:noFill/>
          </a:ln>
        </p:spPr>
      </p:pic>
      <p:pic>
        <p:nvPicPr>
          <p:cNvPr id="89" name="Google Shape;89;p17"/>
          <p:cNvPicPr preferRelativeResize="0"/>
          <p:nvPr/>
        </p:nvPicPr>
        <p:blipFill>
          <a:blip r:embed="rId4">
            <a:alphaModFix/>
          </a:blip>
          <a:stretch>
            <a:fillRect/>
          </a:stretch>
        </p:blipFill>
        <p:spPr>
          <a:xfrm>
            <a:off x="6062400" y="1017725"/>
            <a:ext cx="2908202" cy="32143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Biplane Model</a:t>
            </a:r>
            <a:endParaRPr/>
          </a:p>
        </p:txBody>
      </p:sp>
      <p:sp>
        <p:nvSpPr>
          <p:cNvPr id="95" name="Google Shape;95;p18"/>
          <p:cNvSpPr txBox="1"/>
          <p:nvPr>
            <p:ph idx="1" type="body"/>
          </p:nvPr>
        </p:nvSpPr>
        <p:spPr>
          <a:xfrm>
            <a:off x="311700" y="1152475"/>
            <a:ext cx="4831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Biplane reconstruction involves a transformation of camera position which changes the projection matrix, slightly different from single plane model</a:t>
            </a:r>
            <a:endParaRPr/>
          </a:p>
          <a:p>
            <a:pPr indent="0" lvl="0" marL="457200" rtl="0" algn="l">
              <a:spcBef>
                <a:spcPts val="1600"/>
              </a:spcBef>
              <a:spcAft>
                <a:spcPts val="1600"/>
              </a:spcAft>
              <a:buNone/>
            </a:pPr>
            <a:r>
              <a:t/>
            </a:r>
            <a:endParaRPr/>
          </a:p>
        </p:txBody>
      </p:sp>
      <p:pic>
        <p:nvPicPr>
          <p:cNvPr id="96" name="Google Shape;96;p18"/>
          <p:cNvPicPr preferRelativeResize="0"/>
          <p:nvPr/>
        </p:nvPicPr>
        <p:blipFill>
          <a:blip r:embed="rId3">
            <a:alphaModFix/>
          </a:blip>
          <a:stretch>
            <a:fillRect/>
          </a:stretch>
        </p:blipFill>
        <p:spPr>
          <a:xfrm>
            <a:off x="5188325" y="1331775"/>
            <a:ext cx="3691751" cy="2710399"/>
          </a:xfrm>
          <a:prstGeom prst="rect">
            <a:avLst/>
          </a:prstGeom>
          <a:noFill/>
          <a:ln>
            <a:noFill/>
          </a:ln>
        </p:spPr>
      </p:pic>
      <p:pic>
        <p:nvPicPr>
          <p:cNvPr id="97" name="Google Shape;97;p18"/>
          <p:cNvPicPr preferRelativeResize="0"/>
          <p:nvPr/>
        </p:nvPicPr>
        <p:blipFill>
          <a:blip r:embed="rId4">
            <a:alphaModFix/>
          </a:blip>
          <a:stretch>
            <a:fillRect/>
          </a:stretch>
        </p:blipFill>
        <p:spPr>
          <a:xfrm>
            <a:off x="822600" y="2721025"/>
            <a:ext cx="3810000" cy="1847850"/>
          </a:xfrm>
          <a:prstGeom prst="rect">
            <a:avLst/>
          </a:prstGeom>
          <a:noFill/>
          <a:ln>
            <a:noFill/>
          </a:ln>
        </p:spPr>
      </p:pic>
      <p:pic>
        <p:nvPicPr>
          <p:cNvPr id="98" name="Google Shape;98;p18"/>
          <p:cNvPicPr preferRelativeResize="0"/>
          <p:nvPr/>
        </p:nvPicPr>
        <p:blipFill rotWithShape="1">
          <a:blip r:embed="rId5">
            <a:alphaModFix/>
          </a:blip>
          <a:srcRect b="9033" l="0" r="0" t="0"/>
          <a:stretch/>
        </p:blipFill>
        <p:spPr>
          <a:xfrm>
            <a:off x="822600" y="4511175"/>
            <a:ext cx="5552200" cy="468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Epipolar Constraint</a:t>
            </a:r>
            <a:endParaRPr/>
          </a:p>
        </p:txBody>
      </p:sp>
      <p:sp>
        <p:nvSpPr>
          <p:cNvPr id="104" name="Google Shape;104;p19"/>
          <p:cNvSpPr txBox="1"/>
          <p:nvPr>
            <p:ph idx="1" type="body"/>
          </p:nvPr>
        </p:nvSpPr>
        <p:spPr>
          <a:xfrm>
            <a:off x="311700" y="1152475"/>
            <a:ext cx="4323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Epipolar constraint is the restriction relationship between the epipolar plane and the epipolar line, assuming corresponding features are projections from the same three-dimension point</a:t>
            </a:r>
            <a:endParaRPr/>
          </a:p>
          <a:p>
            <a:pPr indent="0" lvl="0" marL="457200" rtl="0" algn="l">
              <a:spcBef>
                <a:spcPts val="1600"/>
              </a:spcBef>
              <a:spcAft>
                <a:spcPts val="1600"/>
              </a:spcAft>
              <a:buNone/>
            </a:pPr>
            <a:r>
              <a:t/>
            </a:r>
            <a:endParaRPr/>
          </a:p>
        </p:txBody>
      </p:sp>
      <p:pic>
        <p:nvPicPr>
          <p:cNvPr id="105" name="Google Shape;105;p19"/>
          <p:cNvPicPr preferRelativeResize="0"/>
          <p:nvPr/>
        </p:nvPicPr>
        <p:blipFill>
          <a:blip r:embed="rId3">
            <a:alphaModFix/>
          </a:blip>
          <a:stretch>
            <a:fillRect/>
          </a:stretch>
        </p:blipFill>
        <p:spPr>
          <a:xfrm>
            <a:off x="4701575" y="1152475"/>
            <a:ext cx="4323351" cy="3012374"/>
          </a:xfrm>
          <a:prstGeom prst="rect">
            <a:avLst/>
          </a:prstGeom>
          <a:noFill/>
          <a:ln>
            <a:noFill/>
          </a:ln>
        </p:spPr>
      </p:pic>
      <p:pic>
        <p:nvPicPr>
          <p:cNvPr id="106" name="Google Shape;106;p19"/>
          <p:cNvPicPr preferRelativeResize="0"/>
          <p:nvPr/>
        </p:nvPicPr>
        <p:blipFill>
          <a:blip r:embed="rId4">
            <a:alphaModFix/>
          </a:blip>
          <a:stretch>
            <a:fillRect/>
          </a:stretch>
        </p:blipFill>
        <p:spPr>
          <a:xfrm>
            <a:off x="451800" y="3334124"/>
            <a:ext cx="4043107" cy="673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on Simple Model</a:t>
            </a:r>
            <a:endParaRPr/>
          </a:p>
        </p:txBody>
      </p:sp>
      <p:sp>
        <p:nvSpPr>
          <p:cNvPr id="112" name="Google Shape;112;p20"/>
          <p:cNvSpPr txBox="1"/>
          <p:nvPr>
            <p:ph idx="1" type="body"/>
          </p:nvPr>
        </p:nvSpPr>
        <p:spPr>
          <a:xfrm>
            <a:off x="311700" y="1152475"/>
            <a:ext cx="3957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Original model and </a:t>
            </a:r>
            <a:r>
              <a:rPr lang="en" sz="2000"/>
              <a:t>Input images </a:t>
            </a:r>
            <a:endParaRPr sz="2000"/>
          </a:p>
        </p:txBody>
      </p:sp>
      <p:pic>
        <p:nvPicPr>
          <p:cNvPr id="113" name="Google Shape;113;p20"/>
          <p:cNvPicPr preferRelativeResize="0"/>
          <p:nvPr/>
        </p:nvPicPr>
        <p:blipFill>
          <a:blip r:embed="rId3">
            <a:alphaModFix/>
          </a:blip>
          <a:stretch>
            <a:fillRect/>
          </a:stretch>
        </p:blipFill>
        <p:spPr>
          <a:xfrm>
            <a:off x="311700" y="1852325"/>
            <a:ext cx="4572000" cy="2514600"/>
          </a:xfrm>
          <a:prstGeom prst="rect">
            <a:avLst/>
          </a:prstGeom>
          <a:noFill/>
          <a:ln>
            <a:noFill/>
          </a:ln>
        </p:spPr>
      </p:pic>
      <p:pic>
        <p:nvPicPr>
          <p:cNvPr id="114" name="Google Shape;114;p20"/>
          <p:cNvPicPr preferRelativeResize="0"/>
          <p:nvPr/>
        </p:nvPicPr>
        <p:blipFill>
          <a:blip r:embed="rId4">
            <a:alphaModFix/>
          </a:blip>
          <a:stretch>
            <a:fillRect/>
          </a:stretch>
        </p:blipFill>
        <p:spPr>
          <a:xfrm>
            <a:off x="5074200" y="1881524"/>
            <a:ext cx="3905826" cy="1958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on Simple Model</a:t>
            </a:r>
            <a:endParaRPr/>
          </a:p>
        </p:txBody>
      </p:sp>
      <p:sp>
        <p:nvSpPr>
          <p:cNvPr id="120" name="Google Shape;120;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Reconstructed model</a:t>
            </a:r>
            <a:endParaRPr sz="2000"/>
          </a:p>
        </p:txBody>
      </p:sp>
      <p:pic>
        <p:nvPicPr>
          <p:cNvPr id="121" name="Google Shape;121;p21"/>
          <p:cNvPicPr preferRelativeResize="0"/>
          <p:nvPr/>
        </p:nvPicPr>
        <p:blipFill>
          <a:blip r:embed="rId3">
            <a:alphaModFix/>
          </a:blip>
          <a:stretch>
            <a:fillRect/>
          </a:stretch>
        </p:blipFill>
        <p:spPr>
          <a:xfrm>
            <a:off x="4352624" y="616350"/>
            <a:ext cx="4275925" cy="4062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